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4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9328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Eduardo Dietrich Zimmermann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21/09/2025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data wrangling related notebooks, as an external reference and peer-review purpose: &lt; https://github.com/eduardozimmermann1/PythonCapstone/tree/Wranglig&gt;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EDA with data visualization notebook, as an external reference and peer-review purpose: &lt; https://github.com/eduardozimmermann1/PythonCapstone/tree/EDAVisualization&gt;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EDA with SQL lab, as an external reference and peer-review purpose: &lt; https://github.com/eduardozimmermann1/PythonCapstone/tree/EDAwithSQLPeerGraded&gt;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Interactive Map with Folium, as an external reference and peer-review purpose: &lt; https://github.com/eduardozimmermann1/PythonCapstone/tree/VisualAnalyticswithFoliumLab&gt;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Dash, as an external reference and peer-review purpose: &lt; https://github.com/eduardozimmermann1/PythonCapstone/tree/DashboardwithPlotly&gt;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lab, as an external reference and peer-review purpose: &lt; https://github.com/eduardozimmermann1/PythonCapstone/tree/MachineLearningPredictionLab &gt;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D50911-0424-F9EF-A4AF-66E9CC33A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32" y="1393760"/>
            <a:ext cx="810307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Exploratory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</a:t>
            </a:r>
            <a:r>
              <a:rPr lang="pt-BR" altLang="pt-BR" sz="1400" b="1" dirty="0">
                <a:latin typeface="Arial" panose="020B0604020202020204" pitchFamily="34" charset="0"/>
              </a:rPr>
              <a:t>a </a:t>
            </a:r>
            <a:r>
              <a:rPr lang="pt-BR" altLang="pt-BR" sz="1400" b="1" dirty="0" err="1">
                <a:latin typeface="Arial" panose="020B0604020202020204" pitchFamily="34" charset="0"/>
              </a:rPr>
              <a:t>analysis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results</a:t>
            </a:r>
            <a:r>
              <a:rPr lang="pt-BR" altLang="pt-BR" sz="1400" b="1" dirty="0">
                <a:latin typeface="Arial" panose="020B0604020202020204" pitchFamily="34" charset="0"/>
              </a:rPr>
              <a:t>:</a:t>
            </a:r>
            <a:endParaRPr kumimoji="0" lang="pt-BR" altLang="pt-B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Sites: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CCA Sites: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beginning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NASA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Missions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Quantified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NASA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contributions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F9 v1.1: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Derived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specific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Ground Landing: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milestone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Drone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Ship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Landings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4000–6000 kg: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qualifying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vs.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Failed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Outcomes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improvement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Ranking Landing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Outcomes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(2010–2017):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Revealed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dominant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patterns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pt-BR" altLang="pt-BR" sz="1400" b="1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 err="1">
                <a:latin typeface="Arial" panose="020B0604020202020204" pitchFamily="34" charset="0"/>
              </a:rPr>
              <a:t>Flight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Number</a:t>
            </a:r>
            <a:r>
              <a:rPr lang="pt-BR" altLang="pt-BR" sz="1400" b="1" dirty="0">
                <a:latin typeface="Arial" panose="020B0604020202020204" pitchFamily="34" charset="0"/>
              </a:rPr>
              <a:t> vs. </a:t>
            </a:r>
            <a:r>
              <a:rPr lang="pt-BR" altLang="pt-BR" sz="1400" b="1" dirty="0" err="1">
                <a:latin typeface="Arial" panose="020B0604020202020204" pitchFamily="34" charset="0"/>
              </a:rPr>
              <a:t>Launch</a:t>
            </a:r>
            <a:r>
              <a:rPr lang="pt-BR" altLang="pt-BR" sz="1400" b="1" dirty="0">
                <a:latin typeface="Arial" panose="020B0604020202020204" pitchFamily="34" charset="0"/>
              </a:rPr>
              <a:t> Site: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Success</a:t>
            </a:r>
            <a:r>
              <a:rPr lang="pt-BR" altLang="pt-BR" sz="1400" dirty="0">
                <a:latin typeface="Arial" panose="020B0604020202020204" pitchFamily="34" charset="0"/>
              </a:rPr>
              <a:t> rate </a:t>
            </a:r>
            <a:r>
              <a:rPr lang="pt-BR" altLang="pt-BR" sz="1400" dirty="0" err="1">
                <a:latin typeface="Arial" panose="020B0604020202020204" pitchFamily="34" charset="0"/>
              </a:rPr>
              <a:t>increases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with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higher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flight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numbers</a:t>
            </a:r>
            <a:r>
              <a:rPr lang="pt-BR" altLang="pt-BR" sz="1400" dirty="0">
                <a:latin typeface="Arial" panose="020B0604020202020204" pitchFamily="34" charset="0"/>
              </a:rPr>
              <a:t> (</a:t>
            </a:r>
            <a:r>
              <a:rPr lang="pt-BR" altLang="pt-BR" sz="1400" dirty="0" err="1">
                <a:latin typeface="Arial" panose="020B0604020202020204" pitchFamily="34" charset="0"/>
              </a:rPr>
              <a:t>experience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effect</a:t>
            </a:r>
            <a:r>
              <a:rPr lang="pt-BR" altLang="pt-BR" sz="1400" dirty="0">
                <a:latin typeface="Arial" panose="020B0604020202020204" pitchFamily="34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 err="1">
                <a:latin typeface="Arial" panose="020B0604020202020204" pitchFamily="34" charset="0"/>
              </a:rPr>
              <a:t>Payload</a:t>
            </a:r>
            <a:r>
              <a:rPr lang="pt-BR" altLang="pt-BR" sz="1400" b="1" dirty="0">
                <a:latin typeface="Arial" panose="020B0604020202020204" pitchFamily="34" charset="0"/>
              </a:rPr>
              <a:t> vs. </a:t>
            </a:r>
            <a:r>
              <a:rPr lang="pt-BR" altLang="pt-BR" sz="1400" b="1" dirty="0" err="1">
                <a:latin typeface="Arial" panose="020B0604020202020204" pitchFamily="34" charset="0"/>
              </a:rPr>
              <a:t>Launch</a:t>
            </a:r>
            <a:r>
              <a:rPr lang="pt-BR" altLang="pt-BR" sz="1400" b="1" dirty="0">
                <a:latin typeface="Arial" panose="020B0604020202020204" pitchFamily="34" charset="0"/>
              </a:rPr>
              <a:t> Site: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Larger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payloads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associated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with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variable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success</a:t>
            </a:r>
            <a:r>
              <a:rPr lang="pt-BR" altLang="pt-BR" sz="1400" dirty="0">
                <a:latin typeface="Arial" panose="020B0604020202020204" pitchFamily="34" charset="0"/>
              </a:rPr>
              <a:t> rates </a:t>
            </a:r>
            <a:r>
              <a:rPr lang="pt-BR" altLang="pt-BR" sz="1400" dirty="0" err="1">
                <a:latin typeface="Arial" panose="020B0604020202020204" pitchFamily="34" charset="0"/>
              </a:rPr>
              <a:t>across</a:t>
            </a:r>
            <a:r>
              <a:rPr lang="pt-BR" altLang="pt-BR" sz="1400" dirty="0">
                <a:latin typeface="Arial" panose="020B0604020202020204" pitchFamily="34" charset="0"/>
              </a:rPr>
              <a:t> sites.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 err="1">
                <a:latin typeface="Arial" panose="020B0604020202020204" pitchFamily="34" charset="0"/>
              </a:rPr>
              <a:t>Success</a:t>
            </a:r>
            <a:r>
              <a:rPr lang="pt-BR" altLang="pt-BR" sz="1400" b="1" dirty="0">
                <a:latin typeface="Arial" panose="020B0604020202020204" pitchFamily="34" charset="0"/>
              </a:rPr>
              <a:t> Rate vs. Orbit </a:t>
            </a:r>
            <a:r>
              <a:rPr lang="pt-BR" altLang="pt-BR" sz="1400" b="1" dirty="0" err="1">
                <a:latin typeface="Arial" panose="020B0604020202020204" pitchFamily="34" charset="0"/>
              </a:rPr>
              <a:t>Type</a:t>
            </a:r>
            <a:r>
              <a:rPr lang="pt-BR" altLang="pt-BR" sz="1400" b="1" dirty="0">
                <a:latin typeface="Arial" panose="020B0604020202020204" pitchFamily="34" charset="0"/>
              </a:rPr>
              <a:t>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Certain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orbits</a:t>
            </a:r>
            <a:r>
              <a:rPr lang="pt-BR" altLang="pt-BR" sz="1400" dirty="0">
                <a:latin typeface="Arial" panose="020B0604020202020204" pitchFamily="34" charset="0"/>
              </a:rPr>
              <a:t> (e.g., GTO, LEO) show </a:t>
            </a:r>
            <a:r>
              <a:rPr lang="pt-BR" altLang="pt-BR" sz="1400" dirty="0" err="1">
                <a:latin typeface="Arial" panose="020B0604020202020204" pitchFamily="34" charset="0"/>
              </a:rPr>
              <a:t>distinct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success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ratios</a:t>
            </a:r>
            <a:r>
              <a:rPr lang="pt-BR" altLang="pt-BR" sz="14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 err="1">
                <a:latin typeface="Arial" panose="020B0604020202020204" pitchFamily="34" charset="0"/>
              </a:rPr>
              <a:t>Yearly</a:t>
            </a:r>
            <a:r>
              <a:rPr lang="pt-BR" altLang="pt-BR" sz="1400" b="1" dirty="0">
                <a:latin typeface="Arial" panose="020B0604020202020204" pitchFamily="34" charset="0"/>
              </a:rPr>
              <a:t> Trend: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Success</a:t>
            </a:r>
            <a:r>
              <a:rPr lang="pt-BR" altLang="pt-BR" sz="1400" dirty="0">
                <a:latin typeface="Arial" panose="020B0604020202020204" pitchFamily="34" charset="0"/>
              </a:rPr>
              <a:t> rate improves </a:t>
            </a:r>
            <a:r>
              <a:rPr lang="pt-BR" altLang="pt-BR" sz="1400" dirty="0" err="1">
                <a:latin typeface="Arial" panose="020B0604020202020204" pitchFamily="34" charset="0"/>
              </a:rPr>
              <a:t>steadily</a:t>
            </a:r>
            <a:r>
              <a:rPr lang="pt-BR" altLang="pt-BR" sz="1400" dirty="0">
                <a:latin typeface="Arial" panose="020B0604020202020204" pitchFamily="34" charset="0"/>
              </a:rPr>
              <a:t>, </a:t>
            </a:r>
            <a:r>
              <a:rPr lang="pt-BR" altLang="pt-BR" sz="1400" dirty="0" err="1">
                <a:latin typeface="Arial" panose="020B0604020202020204" pitchFamily="34" charset="0"/>
              </a:rPr>
              <a:t>especially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after</a:t>
            </a:r>
            <a:r>
              <a:rPr lang="pt-BR" altLang="pt-BR" sz="1400" dirty="0">
                <a:latin typeface="Arial" panose="020B0604020202020204" pitchFamily="34" charset="0"/>
              </a:rPr>
              <a:t> 2015.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b="1" dirty="0" err="1">
                <a:latin typeface="Arial" panose="020B0604020202020204" pitchFamily="34" charset="0"/>
              </a:rPr>
              <a:t>Interactive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analytics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results</a:t>
            </a:r>
            <a:r>
              <a:rPr lang="pt-BR" altLang="pt-BR" sz="1400" b="1" dirty="0"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>
                <a:latin typeface="Arial" panose="020B0604020202020204" pitchFamily="34" charset="0"/>
              </a:rPr>
              <a:t>Global Map </a:t>
            </a:r>
            <a:r>
              <a:rPr lang="pt-BR" altLang="pt-BR" sz="1400" b="1" dirty="0" err="1">
                <a:latin typeface="Arial" panose="020B0604020202020204" pitchFamily="34" charset="0"/>
              </a:rPr>
              <a:t>Markers</a:t>
            </a:r>
            <a:r>
              <a:rPr lang="pt-BR" altLang="pt-BR" sz="1400" b="1" dirty="0">
                <a:latin typeface="Arial" panose="020B0604020202020204" pitchFamily="34" charset="0"/>
              </a:rPr>
              <a:t>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All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launch</a:t>
            </a:r>
            <a:r>
              <a:rPr lang="pt-BR" altLang="pt-BR" sz="1400" dirty="0">
                <a:latin typeface="Arial" panose="020B0604020202020204" pitchFamily="34" charset="0"/>
              </a:rPr>
              <a:t> sites </a:t>
            </a:r>
            <a:r>
              <a:rPr lang="pt-BR" altLang="pt-BR" sz="1400" dirty="0" err="1">
                <a:latin typeface="Arial" panose="020B0604020202020204" pitchFamily="34" charset="0"/>
              </a:rPr>
              <a:t>geolocated</a:t>
            </a:r>
            <a:r>
              <a:rPr lang="pt-BR" altLang="pt-BR" sz="14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>
                <a:latin typeface="Arial" panose="020B0604020202020204" pitchFamily="34" charset="0"/>
              </a:rPr>
              <a:t>Color-</a:t>
            </a:r>
            <a:r>
              <a:rPr lang="pt-BR" altLang="pt-BR" sz="1400" b="1" dirty="0" err="1">
                <a:latin typeface="Arial" panose="020B0604020202020204" pitchFamily="34" charset="0"/>
              </a:rPr>
              <a:t>Labeled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Outcomes</a:t>
            </a:r>
            <a:r>
              <a:rPr lang="pt-BR" altLang="pt-BR" sz="1400" b="1" dirty="0">
                <a:latin typeface="Arial" panose="020B0604020202020204" pitchFamily="34" charset="0"/>
              </a:rPr>
              <a:t>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Successes</a:t>
            </a:r>
            <a:r>
              <a:rPr lang="pt-BR" altLang="pt-BR" sz="1400" dirty="0">
                <a:latin typeface="Arial" panose="020B0604020202020204" pitchFamily="34" charset="0"/>
              </a:rPr>
              <a:t> in </a:t>
            </a:r>
            <a:r>
              <a:rPr lang="pt-BR" altLang="pt-BR" sz="1400" dirty="0" err="1">
                <a:latin typeface="Arial" panose="020B0604020202020204" pitchFamily="34" charset="0"/>
              </a:rPr>
              <a:t>green</a:t>
            </a:r>
            <a:r>
              <a:rPr lang="pt-BR" altLang="pt-BR" sz="1400" dirty="0">
                <a:latin typeface="Arial" panose="020B0604020202020204" pitchFamily="34" charset="0"/>
              </a:rPr>
              <a:t>, </a:t>
            </a:r>
            <a:r>
              <a:rPr lang="pt-BR" altLang="pt-BR" sz="1400" dirty="0" err="1">
                <a:latin typeface="Arial" panose="020B0604020202020204" pitchFamily="34" charset="0"/>
              </a:rPr>
              <a:t>failures</a:t>
            </a:r>
            <a:r>
              <a:rPr lang="pt-BR" altLang="pt-BR" sz="1400" dirty="0">
                <a:latin typeface="Arial" panose="020B0604020202020204" pitchFamily="34" charset="0"/>
              </a:rPr>
              <a:t> in red.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>
                <a:latin typeface="Arial" panose="020B0604020202020204" pitchFamily="34" charset="0"/>
              </a:rPr>
              <a:t>Distance </a:t>
            </a:r>
            <a:r>
              <a:rPr lang="pt-BR" altLang="pt-BR" sz="1400" b="1" dirty="0" err="1">
                <a:latin typeface="Arial" panose="020B0604020202020204" pitchFamily="34" charset="0"/>
              </a:rPr>
              <a:t>to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Coastline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Example</a:t>
            </a:r>
            <a:r>
              <a:rPr lang="pt-BR" altLang="pt-BR" sz="1400" b="1" dirty="0">
                <a:latin typeface="Arial" panose="020B0604020202020204" pitchFamily="34" charset="0"/>
              </a:rPr>
              <a:t>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Measured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proximity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of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launch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pads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to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coastlines</a:t>
            </a:r>
            <a:r>
              <a:rPr lang="pt-BR" altLang="pt-BR" sz="1400" dirty="0">
                <a:latin typeface="Arial" panose="020B0604020202020204" pitchFamily="34" charset="0"/>
              </a:rPr>
              <a:t>, </a:t>
            </a:r>
            <a:r>
              <a:rPr lang="pt-BR" altLang="pt-BR" sz="1400" dirty="0" err="1">
                <a:latin typeface="Arial" panose="020B0604020202020204" pitchFamily="34" charset="0"/>
              </a:rPr>
              <a:t>highways</a:t>
            </a:r>
            <a:r>
              <a:rPr lang="pt-BR" altLang="pt-BR" sz="1400" dirty="0">
                <a:latin typeface="Arial" panose="020B0604020202020204" pitchFamily="34" charset="0"/>
              </a:rPr>
              <a:t>, railways.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 err="1">
                <a:latin typeface="Arial" panose="020B0604020202020204" pitchFamily="34" charset="0"/>
              </a:rPr>
              <a:t>Launch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Success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by</a:t>
            </a:r>
            <a:r>
              <a:rPr lang="pt-BR" altLang="pt-BR" sz="1400" b="1" dirty="0">
                <a:latin typeface="Arial" panose="020B0604020202020204" pitchFamily="34" charset="0"/>
              </a:rPr>
              <a:t> Site (Pie Chart):</a:t>
            </a:r>
            <a:r>
              <a:rPr lang="pt-BR" altLang="pt-BR" sz="1400" dirty="0">
                <a:latin typeface="Arial" panose="020B0604020202020204" pitchFamily="34" charset="0"/>
              </a:rPr>
              <a:t> KSC LC-39A </a:t>
            </a:r>
            <a:r>
              <a:rPr lang="pt-BR" altLang="pt-BR" sz="1400" dirty="0" err="1">
                <a:latin typeface="Arial" panose="020B0604020202020204" pitchFamily="34" charset="0"/>
              </a:rPr>
              <a:t>achieved</a:t>
            </a:r>
            <a:r>
              <a:rPr lang="pt-BR" altLang="pt-BR" sz="1400" dirty="0">
                <a:latin typeface="Arial" panose="020B0604020202020204" pitchFamily="34" charset="0"/>
              </a:rPr>
              <a:t> ~77% </a:t>
            </a:r>
            <a:r>
              <a:rPr lang="pt-BR" altLang="pt-BR" sz="1400" dirty="0" err="1">
                <a:latin typeface="Arial" panose="020B0604020202020204" pitchFamily="34" charset="0"/>
              </a:rPr>
              <a:t>success</a:t>
            </a:r>
            <a:r>
              <a:rPr lang="pt-BR" altLang="pt-BR" sz="14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 err="1">
                <a:latin typeface="Arial" panose="020B0604020202020204" pitchFamily="34" charset="0"/>
              </a:rPr>
              <a:t>Payload</a:t>
            </a:r>
            <a:r>
              <a:rPr lang="pt-BR" altLang="pt-BR" sz="1400" b="1" dirty="0">
                <a:latin typeface="Arial" panose="020B0604020202020204" pitchFamily="34" charset="0"/>
              </a:rPr>
              <a:t> vs. </a:t>
            </a:r>
            <a:r>
              <a:rPr lang="pt-BR" altLang="pt-BR" sz="1400" b="1" dirty="0" err="1">
                <a:latin typeface="Arial" panose="020B0604020202020204" pitchFamily="34" charset="0"/>
              </a:rPr>
              <a:t>Outcome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Scatter</a:t>
            </a:r>
            <a:r>
              <a:rPr lang="pt-BR" altLang="pt-BR" sz="1400" b="1" dirty="0">
                <a:latin typeface="Arial" panose="020B0604020202020204" pitchFamily="34" charset="0"/>
              </a:rPr>
              <a:t> (</a:t>
            </a:r>
            <a:r>
              <a:rPr lang="pt-BR" altLang="pt-BR" sz="1400" b="1" dirty="0" err="1">
                <a:latin typeface="Arial" panose="020B0604020202020204" pitchFamily="34" charset="0"/>
              </a:rPr>
              <a:t>Interactive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Slider</a:t>
            </a:r>
            <a:r>
              <a:rPr lang="pt-BR" altLang="pt-BR" sz="1400" b="1" dirty="0">
                <a:latin typeface="Arial" panose="020B0604020202020204" pitchFamily="34" charset="0"/>
              </a:rPr>
              <a:t>):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Certain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payload</a:t>
            </a:r>
            <a:r>
              <a:rPr lang="pt-BR" altLang="pt-BR" sz="1400" dirty="0">
                <a:latin typeface="Arial" panose="020B0604020202020204" pitchFamily="34" charset="0"/>
              </a:rPr>
              <a:t> ranges show </a:t>
            </a:r>
            <a:r>
              <a:rPr lang="pt-BR" altLang="pt-BR" sz="1400" dirty="0" err="1">
                <a:latin typeface="Arial" panose="020B0604020202020204" pitchFamily="34" charset="0"/>
              </a:rPr>
              <a:t>higher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probability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of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success</a:t>
            </a:r>
            <a:r>
              <a:rPr lang="pt-BR" altLang="pt-BR" sz="14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 err="1">
                <a:latin typeface="Arial" panose="020B0604020202020204" pitchFamily="34" charset="0"/>
              </a:rPr>
              <a:t>Filters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Enabled</a:t>
            </a:r>
            <a:r>
              <a:rPr lang="pt-BR" altLang="pt-BR" sz="1400" b="1" dirty="0">
                <a:latin typeface="Arial" panose="020B0604020202020204" pitchFamily="34" charset="0"/>
              </a:rPr>
              <a:t>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Interactive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selection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by</a:t>
            </a:r>
            <a:r>
              <a:rPr lang="pt-BR" altLang="pt-BR" sz="1400" dirty="0">
                <a:latin typeface="Arial" panose="020B0604020202020204" pitchFamily="34" charset="0"/>
              </a:rPr>
              <a:t> site, </a:t>
            </a:r>
            <a:r>
              <a:rPr lang="pt-BR" altLang="pt-BR" sz="1400" dirty="0" err="1">
                <a:latin typeface="Arial" panose="020B0604020202020204" pitchFamily="34" charset="0"/>
              </a:rPr>
              <a:t>payload</a:t>
            </a:r>
            <a:r>
              <a:rPr lang="pt-BR" altLang="pt-BR" sz="1400" dirty="0">
                <a:latin typeface="Arial" panose="020B0604020202020204" pitchFamily="34" charset="0"/>
              </a:rPr>
              <a:t> range, </a:t>
            </a:r>
            <a:r>
              <a:rPr lang="pt-BR" altLang="pt-BR" sz="1400" dirty="0" err="1">
                <a:latin typeface="Arial" panose="020B0604020202020204" pitchFamily="34" charset="0"/>
              </a:rPr>
              <a:t>and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booster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version</a:t>
            </a:r>
            <a:r>
              <a:rPr lang="pt-BR" altLang="pt-BR" sz="1400" dirty="0">
                <a:latin typeface="Arial" panose="020B0604020202020204" pitchFamily="34" charset="0"/>
              </a:rPr>
              <a:t>.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01AA0D0-0581-143D-0F0A-23550EDA2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424" y="1418950"/>
            <a:ext cx="351304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analysis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results</a:t>
            </a:r>
            <a:r>
              <a:rPr lang="pt-BR" altLang="pt-BR" sz="1400" b="1" dirty="0"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 err="1">
                <a:latin typeface="Arial" panose="020B0604020202020204" pitchFamily="34" charset="0"/>
              </a:rPr>
              <a:t>Classification</a:t>
            </a:r>
            <a:r>
              <a:rPr lang="pt-BR" altLang="pt-BR" sz="1400" b="1" dirty="0">
                <a:latin typeface="Arial" panose="020B0604020202020204" pitchFamily="34" charset="0"/>
              </a:rPr>
              <a:t> </a:t>
            </a:r>
            <a:r>
              <a:rPr lang="pt-BR" altLang="pt-BR" sz="1400" b="1" dirty="0" err="1">
                <a:latin typeface="Arial" panose="020B0604020202020204" pitchFamily="34" charset="0"/>
              </a:rPr>
              <a:t>Accuracy</a:t>
            </a:r>
            <a:r>
              <a:rPr lang="pt-BR" altLang="pt-BR" sz="1400" b="1" dirty="0">
                <a:latin typeface="Arial" panose="020B0604020202020204" pitchFamily="34" charset="0"/>
              </a:rPr>
              <a:t> (Bar Chart):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Logistic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Regression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outperformed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others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with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highest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accuracy</a:t>
            </a:r>
            <a:r>
              <a:rPr lang="pt-BR" altLang="pt-BR" sz="1400" dirty="0">
                <a:latin typeface="Arial" panose="020B0604020202020204" pitchFamily="34" charset="0"/>
              </a:rPr>
              <a:t> (0,8333</a:t>
            </a:r>
            <a:r>
              <a:rPr lang="pt-BR" altLang="pt-BR" sz="1400" b="1" dirty="0">
                <a:latin typeface="Arial" panose="020B0604020202020204" pitchFamily="34" charset="0"/>
              </a:rPr>
              <a:t>%</a:t>
            </a:r>
            <a:r>
              <a:rPr lang="pt-BR" altLang="pt-BR" sz="1400" dirty="0">
                <a:latin typeface="Arial" panose="020B0604020202020204" pitchFamily="34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 err="1">
                <a:latin typeface="Arial" panose="020B0604020202020204" pitchFamily="34" charset="0"/>
              </a:rPr>
              <a:t>Confusion</a:t>
            </a:r>
            <a:r>
              <a:rPr lang="pt-BR" altLang="pt-BR" sz="1400" b="1" dirty="0">
                <a:latin typeface="Arial" panose="020B0604020202020204" pitchFamily="34" charset="0"/>
              </a:rPr>
              <a:t> Matrix </a:t>
            </a:r>
            <a:r>
              <a:rPr lang="pt-BR" altLang="pt-BR" sz="1400" b="1" dirty="0" err="1">
                <a:latin typeface="Arial" panose="020B0604020202020204" pitchFamily="34" charset="0"/>
              </a:rPr>
              <a:t>of</a:t>
            </a:r>
            <a:r>
              <a:rPr lang="pt-BR" altLang="pt-BR" sz="1400" b="1" dirty="0">
                <a:latin typeface="Arial" panose="020B0604020202020204" pitchFamily="34" charset="0"/>
              </a:rPr>
              <a:t> Best Model: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Demonstrates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strong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precision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and</a:t>
            </a:r>
            <a:r>
              <a:rPr lang="pt-BR" altLang="pt-BR" sz="1400" dirty="0">
                <a:latin typeface="Arial" panose="020B0604020202020204" pitchFamily="34" charset="0"/>
              </a:rPr>
              <a:t> recall </a:t>
            </a:r>
            <a:r>
              <a:rPr lang="pt-BR" altLang="pt-BR" sz="1400" dirty="0" err="1">
                <a:latin typeface="Arial" panose="020B0604020202020204" pitchFamily="34" charset="0"/>
              </a:rPr>
              <a:t>on</a:t>
            </a:r>
            <a:r>
              <a:rPr lang="pt-BR" altLang="pt-BR" sz="1400" dirty="0">
                <a:latin typeface="Arial" panose="020B0604020202020204" pitchFamily="34" charset="0"/>
              </a:rPr>
              <a:t> positive (</a:t>
            </a:r>
            <a:r>
              <a:rPr lang="pt-BR" altLang="pt-BR" sz="1400" dirty="0" err="1">
                <a:latin typeface="Arial" panose="020B0604020202020204" pitchFamily="34" charset="0"/>
              </a:rPr>
              <a:t>success</a:t>
            </a:r>
            <a:r>
              <a:rPr lang="pt-BR" altLang="pt-BR" sz="1400" dirty="0">
                <a:latin typeface="Arial" panose="020B0604020202020204" pitchFamily="34" charset="0"/>
              </a:rPr>
              <a:t>) </a:t>
            </a:r>
            <a:r>
              <a:rPr lang="pt-BR" altLang="pt-BR" sz="1400" dirty="0" err="1">
                <a:latin typeface="Arial" panose="020B0604020202020204" pitchFamily="34" charset="0"/>
              </a:rPr>
              <a:t>outcomes</a:t>
            </a:r>
            <a:r>
              <a:rPr lang="pt-BR" altLang="pt-BR" sz="14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sz="1400" b="1" dirty="0">
                <a:latin typeface="Arial" panose="020B0604020202020204" pitchFamily="34" charset="0"/>
              </a:rPr>
              <a:t>Insight:</a:t>
            </a:r>
            <a:r>
              <a:rPr lang="pt-BR" altLang="pt-BR" sz="1400" dirty="0">
                <a:latin typeface="Arial" panose="020B0604020202020204" pitchFamily="34" charset="0"/>
              </a:rPr>
              <a:t> Model </a:t>
            </a:r>
            <a:r>
              <a:rPr lang="pt-BR" altLang="pt-BR" sz="1400" dirty="0" err="1">
                <a:latin typeface="Arial" panose="020B0604020202020204" pitchFamily="34" charset="0"/>
              </a:rPr>
              <a:t>can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reasonably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predict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whether</a:t>
            </a:r>
            <a:r>
              <a:rPr lang="pt-BR" altLang="pt-BR" sz="1400" dirty="0">
                <a:latin typeface="Arial" panose="020B0604020202020204" pitchFamily="34" charset="0"/>
              </a:rPr>
              <a:t> a future </a:t>
            </a:r>
            <a:r>
              <a:rPr lang="pt-BR" altLang="pt-BR" sz="1400" dirty="0" err="1">
                <a:latin typeface="Arial" panose="020B0604020202020204" pitchFamily="34" charset="0"/>
              </a:rPr>
              <a:t>mission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will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succeed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based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on</a:t>
            </a:r>
            <a:r>
              <a:rPr lang="pt-BR" altLang="pt-BR" sz="1400" dirty="0"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latin typeface="Arial" panose="020B0604020202020204" pitchFamily="34" charset="0"/>
              </a:rPr>
              <a:t>historical</a:t>
            </a:r>
            <a:r>
              <a:rPr lang="pt-BR" altLang="pt-BR" sz="1400" dirty="0">
                <a:latin typeface="Arial" panose="020B0604020202020204" pitchFamily="34" charset="0"/>
              </a:rPr>
              <a:t> features.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7334" y="1655762"/>
            <a:ext cx="10420638" cy="22984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SLC40 had more flights than others.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A72078-8E08-C390-EB09-85960D0A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673" y="3954231"/>
            <a:ext cx="8487960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1668119"/>
            <a:ext cx="10515600" cy="25022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less than 7500 Kg concentrates most launch sites.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A3EC1AD-D832-E7CD-B062-D8BEBE59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20" y="4244149"/>
            <a:ext cx="8487960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7749" y="1620124"/>
            <a:ext cx="438388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SSO, success rate of 100%.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3221D0-1964-377B-14C7-1E2B0620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11" y="1332084"/>
            <a:ext cx="7118814" cy="47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1770498"/>
            <a:ext cx="10515600" cy="23526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 types started later than others.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C2098E-A590-78EB-2C07-2027BB5F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713574"/>
            <a:ext cx="10704912" cy="21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52794" y="1655762"/>
            <a:ext cx="10086411" cy="22818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 4000 to 6000 concentrates most orbit types.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B0B230-64CE-8175-112D-34632E10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29" y="3757353"/>
            <a:ext cx="10097563" cy="20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2013 to 2014: increased;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2014 to 2015: neutral;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 to 2017: increased;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2017 to 2018: decreased;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2018 to 2019: increased;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2019 to 2020: decreased;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Overall: increased average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FE19E9D-08AA-9809-6C35-8426C763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999" y="1487500"/>
            <a:ext cx="6761008" cy="41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14617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unique launch site names found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CAEC0C-5F00-96A0-7034-935FE450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000" y="2175422"/>
            <a:ext cx="1800033" cy="27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9375" y="1654435"/>
            <a:ext cx="323896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records found with site names beginning with CCA presented failure or no attempt.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25A9AB-F194-0BA1-5E64-775EEDB6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29" y="1720935"/>
            <a:ext cx="8630854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61416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45596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B7070BF-98FA-7D41-849E-F1A9824E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79" y="2721100"/>
            <a:ext cx="3827297" cy="16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98239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 by F9 v1.1: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2928,4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603959-F624-9247-8FFA-AD133607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26" y="2737709"/>
            <a:ext cx="2810729" cy="12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74964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ground landing occurred in 22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december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D64D19-075F-E556-D866-A6033E33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02" y="2825053"/>
            <a:ext cx="3368450" cy="9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9976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Boosters 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greater than 4000 but less than 6000.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B0D816-4214-B93B-0580-F71A0EEB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70" y="2023122"/>
            <a:ext cx="2401159" cy="30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288339" y="3574473"/>
            <a:ext cx="9997272" cy="20789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AE1DDB-18FA-25A1-A612-6225A9CFE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41" y="1460255"/>
            <a:ext cx="1084283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influencing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build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via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REST API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wrangling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consistency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Exploratory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(EDA)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analytics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Folium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Plotly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 dashboard.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Findings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rate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significantly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2015 (&gt;80%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years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strongly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pt-BR" altLang="pt-BR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kumimoji="0" lang="pt-BR" altLang="pt-B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pt-BR" altLang="pt-B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83,33%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insights for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forecasting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guiding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-making for future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1663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success 98% rate.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828C1B-EFAF-18D5-F9A5-DD583D886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45" y="2272178"/>
            <a:ext cx="4341654" cy="231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"Booster_Version"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"PAYLOAD_MASS__KG_" = (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MAX("PAYLOAD_MASS__KG_")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A1DC87-856B-9B90-1B3F-7A365AED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1427311"/>
            <a:ext cx="1600388" cy="49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identified in the database.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3848CC-8C6C-E9E5-A784-62A6C9DF8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439" y="2865400"/>
            <a:ext cx="4383550" cy="11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97745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Usual outcome is 50% chance of success landing.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FA23E0-92F3-B386-D711-351B4758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12" y="2119129"/>
            <a:ext cx="267689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1124" y="1674235"/>
            <a:ext cx="33883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Lauch sites are always next to coastlines, east or west.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Maps – Global Map Markers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F133A24-9D6A-661E-EE12-CF15A77E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917" y="1674235"/>
            <a:ext cx="794495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132" y="1825625"/>
            <a:ext cx="399010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 for failed launches.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Maps – Color-labeled launch outcomes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5D008A2-4166-DF57-0930-2045D6ED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1" y="1674235"/>
            <a:ext cx="73109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7995" y="1690688"/>
            <a:ext cx="433400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from launch site to coastline: 0,90 km.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Maps – Distance to coastline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3FCF75-EE43-08E8-9309-9AE062D3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36481"/>
            <a:ext cx="7382005" cy="34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865" y="1674235"/>
            <a:ext cx="32866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LC-39A: 41,7% of total success launches.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– All sites</a:t>
            </a:r>
          </a:p>
        </p:txBody>
      </p:sp>
      <p:pic>
        <p:nvPicPr>
          <p:cNvPr id="4" name="Imagem 3" descr="Gráfico, Gráfico de pizza&#10;&#10;O conteúdo gerado por IA pode estar incorreto.">
            <a:extLst>
              <a:ext uri="{FF2B5EF4-FFF2-40B4-BE49-F238E27FC236}">
                <a16:creationId xmlns:a16="http://schemas.microsoft.com/office/drawing/2014/main" id="{95973531-6945-70B6-55EB-460BCD8A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66" y="1524607"/>
            <a:ext cx="875424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95796"/>
            <a:ext cx="10246859" cy="272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B5B1E-8310-BA27-ACE8-D7430558B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697" y="2119052"/>
            <a:ext cx="1024685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Background: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leader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commercial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spaceflight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aiming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Mars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colonization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Statement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influence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Falcon 9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Guiding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Questions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affect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sites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rates?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rates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evolved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 time?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future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historical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136" y="1825625"/>
            <a:ext cx="332509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by Site (Pie Chart): KSC LC-39A achieved ~77% success.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– success launch rate 76,9%</a:t>
            </a:r>
          </a:p>
        </p:txBody>
      </p:sp>
      <p:pic>
        <p:nvPicPr>
          <p:cNvPr id="4" name="Imagem 3" descr="Gráfico, Gráfico de pizza&#10;&#10;O conteúdo gerado por IA pode estar incorreto.">
            <a:extLst>
              <a:ext uri="{FF2B5EF4-FFF2-40B4-BE49-F238E27FC236}">
                <a16:creationId xmlns:a16="http://schemas.microsoft.com/office/drawing/2014/main" id="{9D1E8E1A-6C53-B28D-5D7F-C33B2309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0" y="1622917"/>
            <a:ext cx="8505830" cy="41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244" y="1717153"/>
            <a:ext cx="4034746" cy="471005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Outcome Scatter (Interactive Slider): Certain payload ranges show higher probability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Filters Enabled: Interactive selection by site, payload range, and booster version.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CAFS LC-40 – Payload range 2000 to 8000 (Kg)</a:t>
            </a: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2A38218D-F2B8-2E2C-E55D-5C5B0FF88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990" y="1882692"/>
            <a:ext cx="7753004" cy="38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982397" cy="42372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tested: Logistic Regression, Decision Tree, SVM,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KNNLogistic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Regression achieved the highest accuracy: 83.3%Other models (SVM, Decision Tree, KNN) performed similarly (~83%), but not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betterLogistic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Regression was selected as the final model for interpretation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Regression: 83,33%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A6043C-4434-9D58-57FB-2A01386E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35" y="1794322"/>
            <a:ext cx="538237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66265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Strengths:Perfect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recall for successful landings (no false negatives)High precision on positive outcomes (landed)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Weaknesses:Some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false positives: predicted “land” when booster did not land (3 cases)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Interpretation: Model is more reliable at confirming successful landings than predicting failures.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D87B95-ED6E-0204-A5B6-9826113F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56" y="1786427"/>
            <a:ext cx="5410955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7526E7-4FCF-62B1-3E04-929832F83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1472814"/>
            <a:ext cx="105156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Findings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Recap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strongly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influenced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rate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steadily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tools 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Folium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Dash)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spatial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contextual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factors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reliable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performance 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Implications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foundation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-making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planning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assessment.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Framework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more granular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environmental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 Steps: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new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Experiment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for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dashboards for real-time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237896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 and view of all branches.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8E9617E-0726-A1FF-0055-26F293D9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760" y="1406835"/>
            <a:ext cx="6049219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580808"/>
            <a:ext cx="3120344" cy="54904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4E618F-2E75-6EC3-E199-1427E4F3E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029" y="2047765"/>
            <a:ext cx="1010576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Collection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records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REST API.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supplementary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details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pt-BR" altLang="pt-BR" dirty="0">
                <a:latin typeface="Arial" panose="020B0604020202020204" pitchFamily="34" charset="0"/>
              </a:rPr>
              <a:t>https://github.com/eduardozimmermann1/PythonCapstone/tree/main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Wrangling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derived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indicator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plots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bar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charts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charts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queries for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Analytics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Folium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visualize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sites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Plotly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 for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models: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Random Forest, KNN, SVM.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performance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predictor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C27F3-85D7-F1CE-F3AD-67618571B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2" y="2212923"/>
            <a:ext cx="105156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Queried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REST API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/v4/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launches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past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in JSON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(via API response)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JSON response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directly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Pandas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fields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flight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date,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payload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nested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fields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consistency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reproducibility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processed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repository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notebook,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purpose: &lt;https://github.com/eduardozimmermann1/PythonCapstone/blob/main/jupyter-labs-spacex-data-collection-api_modified%20(1).ipynb&gt;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684A730-3057-03F8-22A6-5934498D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11" y="2026809"/>
            <a:ext cx="4108935" cy="29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notebook, as an external reference and peer-review purpose: &lt; https://github.com/eduardozimmermann1/PythonCapstone/tree/Webscraping&gt;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6ACD6FC-29C4-537A-A590-82C0375CC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98" y="1450844"/>
            <a:ext cx="2999347" cy="48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2214</Words>
  <Application>Microsoft Office PowerPoint</Application>
  <PresentationFormat>Widescreen</PresentationFormat>
  <Paragraphs>290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3" baseType="lpstr">
      <vt:lpstr>Abadi</vt:lpstr>
      <vt:lpstr>Arial</vt:lpstr>
      <vt:lpstr>Arial Unicode MS</vt:lpstr>
      <vt:lpstr>Calibri</vt:lpstr>
      <vt:lpstr>IBM Plex Mono SemiBold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Eduardo Dietrich Zimmermann</cp:lastModifiedBy>
  <cp:revision>208</cp:revision>
  <dcterms:created xsi:type="dcterms:W3CDTF">2021-04-29T18:58:34Z</dcterms:created>
  <dcterms:modified xsi:type="dcterms:W3CDTF">2025-09-22T00:33:50Z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